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6" r:id="rId1"/>
  </p:sldMasterIdLst>
  <p:notesMasterIdLst>
    <p:notesMasterId r:id="rId21"/>
  </p:notesMasterIdLst>
  <p:handoutMasterIdLst>
    <p:handoutMasterId r:id="rId22"/>
  </p:handoutMasterIdLst>
  <p:sldIdLst>
    <p:sldId id="280" r:id="rId2"/>
    <p:sldId id="256" r:id="rId3"/>
    <p:sldId id="260" r:id="rId4"/>
    <p:sldId id="257" r:id="rId5"/>
    <p:sldId id="258" r:id="rId6"/>
    <p:sldId id="267" r:id="rId7"/>
    <p:sldId id="269" r:id="rId8"/>
    <p:sldId id="264" r:id="rId9"/>
    <p:sldId id="281" r:id="rId10"/>
    <p:sldId id="270" r:id="rId11"/>
    <p:sldId id="274" r:id="rId12"/>
    <p:sldId id="276" r:id="rId13"/>
    <p:sldId id="275" r:id="rId14"/>
    <p:sldId id="279" r:id="rId15"/>
    <p:sldId id="277" r:id="rId16"/>
    <p:sldId id="278" r:id="rId17"/>
    <p:sldId id="282" r:id="rId18"/>
    <p:sldId id="283" r:id="rId19"/>
    <p:sldId id="284"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notesViewPr>
    <p:cSldViewPr>
      <p:cViewPr varScale="1">
        <p:scale>
          <a:sx n="75" d="100"/>
          <a:sy n="75" d="100"/>
        </p:scale>
        <p:origin x="-912" y="-96"/>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338CB2F7-7B2C-45FB-B8DA-D584EB2EB16C}" type="datetimeFigureOut">
              <a:rPr lang="en-US" smtClean="0"/>
              <a:t>11/22/2010</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BDE030DD-A3F9-438D-BA20-D187F5DC26A5}"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094AEC22-2DD0-45FA-95B5-57FB47EA556B}" type="datetimeFigureOut">
              <a:rPr lang="en-US" smtClean="0"/>
              <a:pPr/>
              <a:t>11/22/2010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C851538-8453-4DAA-BEC9-F7667BCC77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851538-8453-4DAA-BEC9-F7667BCC77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851538-8453-4DAA-BEC9-F7667BCC776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851538-8453-4DAA-BEC9-F7667BCC776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851538-8453-4DAA-BEC9-F7667BCC776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851538-8453-4DAA-BEC9-F7667BCC776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851538-8453-4DAA-BEC9-F7667BCC776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851538-8453-4DAA-BEC9-F7667BCC776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851538-8453-4DAA-BEC9-F7667BCC776B}"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851538-8453-4DAA-BEC9-F7667BCC776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851538-8453-4DAA-BEC9-F7667BCC776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851538-8453-4DAA-BEC9-F7667BCC776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851538-8453-4DAA-BEC9-F7667BCC776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851538-8453-4DAA-BEC9-F7667BCC776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851538-8453-4DAA-BEC9-F7667BCC776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851538-8453-4DAA-BEC9-F7667BCC776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851538-8453-4DAA-BEC9-F7667BCC776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BFC78C0-C0B8-4115-ABE6-257572C7072F}" type="datetimeFigureOut">
              <a:rPr lang="en-US" smtClean="0"/>
              <a:pPr/>
              <a:t>11/22/2010</a:t>
            </a:fld>
            <a:endParaRPr lang="en-US"/>
          </a:p>
        </p:txBody>
      </p:sp>
      <p:sp>
        <p:nvSpPr>
          <p:cNvPr id="16" name="Slide Number Placeholder 15"/>
          <p:cNvSpPr>
            <a:spLocks noGrp="1"/>
          </p:cNvSpPr>
          <p:nvPr>
            <p:ph type="sldNum" sz="quarter" idx="11"/>
          </p:nvPr>
        </p:nvSpPr>
        <p:spPr/>
        <p:txBody>
          <a:bodyPr/>
          <a:lstStyle/>
          <a:p>
            <a:fld id="{FFD80EB0-DF83-44CB-B009-E1AAE6CD5CE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FC78C0-C0B8-4115-ABE6-257572C7072F}" type="datetimeFigureOut">
              <a:rPr lang="en-US" smtClean="0"/>
              <a:pPr/>
              <a:t>11/22/2010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80EB0-DF83-44CB-B009-E1AAE6CD5C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FC78C0-C0B8-4115-ABE6-257572C7072F}" type="datetimeFigureOut">
              <a:rPr lang="en-US" smtClean="0"/>
              <a:pPr/>
              <a:t>11/22/2010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80EB0-DF83-44CB-B009-E1AAE6CD5C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BFC78C0-C0B8-4115-ABE6-257572C7072F}" type="datetimeFigureOut">
              <a:rPr lang="en-US" smtClean="0"/>
              <a:pPr/>
              <a:t>11/22/2010</a:t>
            </a:fld>
            <a:endParaRPr lang="en-US"/>
          </a:p>
        </p:txBody>
      </p:sp>
      <p:sp>
        <p:nvSpPr>
          <p:cNvPr id="15" name="Slide Number Placeholder 14"/>
          <p:cNvSpPr>
            <a:spLocks noGrp="1"/>
          </p:cNvSpPr>
          <p:nvPr>
            <p:ph type="sldNum" sz="quarter" idx="15"/>
          </p:nvPr>
        </p:nvSpPr>
        <p:spPr/>
        <p:txBody>
          <a:bodyPr/>
          <a:lstStyle>
            <a:lvl1pPr algn="ctr">
              <a:defRPr/>
            </a:lvl1pPr>
          </a:lstStyle>
          <a:p>
            <a:fld id="{FFD80EB0-DF83-44CB-B009-E1AAE6CD5CE7}"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BFC78C0-C0B8-4115-ABE6-257572C7072F}" type="datetimeFigureOut">
              <a:rPr lang="en-US" smtClean="0"/>
              <a:pPr/>
              <a:t>11/22/2010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80EB0-DF83-44CB-B009-E1AAE6CD5CE7}"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BFC78C0-C0B8-4115-ABE6-257572C7072F}" type="datetimeFigureOut">
              <a:rPr lang="en-US" smtClean="0"/>
              <a:pPr/>
              <a:t>11/22/2010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80EB0-DF83-44CB-B009-E1AAE6CD5CE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FD80EB0-DF83-44CB-B009-E1AAE6CD5CE7}"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BFC78C0-C0B8-4115-ABE6-257572C7072F}" type="datetimeFigureOut">
              <a:rPr lang="en-US" smtClean="0"/>
              <a:pPr/>
              <a:t>11/22/2010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FC78C0-C0B8-4115-ABE6-257572C7072F}" type="datetimeFigureOut">
              <a:rPr lang="en-US" smtClean="0"/>
              <a:pPr/>
              <a:t>11/22/2010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D80EB0-DF83-44CB-B009-E1AAE6CD5CE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C78C0-C0B8-4115-ABE6-257572C7072F}" type="datetimeFigureOut">
              <a:rPr lang="en-US" smtClean="0"/>
              <a:pPr/>
              <a:t>11/22/2010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D80EB0-DF83-44CB-B009-E1AAE6CD5C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BFC78C0-C0B8-4115-ABE6-257572C7072F}" type="datetimeFigureOut">
              <a:rPr lang="en-US" smtClean="0"/>
              <a:pPr/>
              <a:t>11/22/2010</a:t>
            </a:fld>
            <a:endParaRPr lang="en-US"/>
          </a:p>
        </p:txBody>
      </p:sp>
      <p:sp>
        <p:nvSpPr>
          <p:cNvPr id="9" name="Slide Number Placeholder 8"/>
          <p:cNvSpPr>
            <a:spLocks noGrp="1"/>
          </p:cNvSpPr>
          <p:nvPr>
            <p:ph type="sldNum" sz="quarter" idx="15"/>
          </p:nvPr>
        </p:nvSpPr>
        <p:spPr/>
        <p:txBody>
          <a:bodyPr/>
          <a:lstStyle/>
          <a:p>
            <a:fld id="{FFD80EB0-DF83-44CB-B009-E1AAE6CD5CE7}"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BFC78C0-C0B8-4115-ABE6-257572C7072F}" type="datetimeFigureOut">
              <a:rPr lang="en-US" smtClean="0"/>
              <a:pPr/>
              <a:t>11/22/2010</a:t>
            </a:fld>
            <a:endParaRPr lang="en-US"/>
          </a:p>
        </p:txBody>
      </p:sp>
      <p:sp>
        <p:nvSpPr>
          <p:cNvPr id="9" name="Slide Number Placeholder 8"/>
          <p:cNvSpPr>
            <a:spLocks noGrp="1"/>
          </p:cNvSpPr>
          <p:nvPr>
            <p:ph type="sldNum" sz="quarter" idx="11"/>
          </p:nvPr>
        </p:nvSpPr>
        <p:spPr/>
        <p:txBody>
          <a:bodyPr/>
          <a:lstStyle/>
          <a:p>
            <a:fld id="{FFD80EB0-DF83-44CB-B009-E1AAE6CD5CE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BFC78C0-C0B8-4115-ABE6-257572C7072F}" type="datetimeFigureOut">
              <a:rPr lang="en-US" smtClean="0"/>
              <a:pPr/>
              <a:t>11/22/2010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FD80EB0-DF83-44CB-B009-E1AAE6CD5CE7}"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Word_97_-_2003_Document3.doc"/></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msulogobw"/>
          <p:cNvPicPr>
            <a:picLocks noChangeAspect="1" noChangeArrowheads="1"/>
          </p:cNvPicPr>
          <p:nvPr/>
        </p:nvPicPr>
        <p:blipFill>
          <a:blip r:embed="rId3"/>
          <a:srcRect/>
          <a:stretch>
            <a:fillRect/>
          </a:stretch>
        </p:blipFill>
        <p:spPr bwMode="auto">
          <a:xfrm>
            <a:off x="5410200" y="609600"/>
            <a:ext cx="3276600" cy="990600"/>
          </a:xfrm>
          <a:prstGeom prst="rect">
            <a:avLst/>
          </a:prstGeom>
          <a:noFill/>
          <a:ln w="9525">
            <a:noFill/>
            <a:miter lim="800000"/>
            <a:headEnd/>
            <a:tailEnd/>
          </a:ln>
        </p:spPr>
      </p:pic>
      <p:pic>
        <p:nvPicPr>
          <p:cNvPr id="8" name="Picture 7" descr="atmae"/>
          <p:cNvPicPr/>
          <p:nvPr/>
        </p:nvPicPr>
        <p:blipFill>
          <a:blip r:embed="rId4"/>
          <a:srcRect/>
          <a:stretch>
            <a:fillRect/>
          </a:stretch>
        </p:blipFill>
        <p:spPr bwMode="auto">
          <a:xfrm>
            <a:off x="457200" y="609600"/>
            <a:ext cx="3200400" cy="990600"/>
          </a:xfrm>
          <a:prstGeom prst="rect">
            <a:avLst/>
          </a:prstGeom>
          <a:noFill/>
          <a:ln w="9525">
            <a:noFill/>
            <a:miter lim="800000"/>
            <a:headEnd/>
            <a:tailEnd/>
          </a:ln>
        </p:spPr>
      </p:pic>
      <p:sp>
        <p:nvSpPr>
          <p:cNvPr id="30722" name="Rectangle 2"/>
          <p:cNvSpPr>
            <a:spLocks noChangeArrowheads="1"/>
          </p:cNvSpPr>
          <p:nvPr/>
        </p:nvSpPr>
        <p:spPr bwMode="auto">
          <a:xfrm>
            <a:off x="0" y="2895600"/>
            <a:ext cx="9144000" cy="24622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3279774" y="1752600"/>
            <a:ext cx="3197225" cy="1754326"/>
          </a:xfrm>
          <a:prstGeom prst="rect">
            <a:avLst/>
          </a:prstGeom>
        </p:spPr>
        <p:txBody>
          <a:bodyPr wrap="square">
            <a:spAutoFit/>
          </a:bodyPr>
          <a:lstStyle/>
          <a:p>
            <a:pPr lvl="0" algn="ctr" fontAlgn="base">
              <a:spcBef>
                <a:spcPct val="0"/>
              </a:spcBef>
              <a:spcAft>
                <a:spcPct val="0"/>
              </a:spcAft>
            </a:pPr>
            <a:r>
              <a:rPr lang="en-US" sz="2000" b="1" i="1" dirty="0" smtClean="0">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IET 419</a:t>
            </a:r>
          </a:p>
          <a:p>
            <a:pPr lvl="0" algn="ctr" eaLnBrk="0" fontAlgn="base" hangingPunct="0">
              <a:spcBef>
                <a:spcPct val="0"/>
              </a:spcBef>
              <a:spcAft>
                <a:spcPct val="0"/>
              </a:spcAft>
            </a:pPr>
            <a:r>
              <a:rPr lang="en-US" sz="2000" b="1" i="1" dirty="0" smtClean="0">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Total Quality Improvement</a:t>
            </a:r>
          </a:p>
          <a:p>
            <a:pPr lvl="0" algn="ctr" eaLnBrk="0" fontAlgn="base" hangingPunct="0">
              <a:spcBef>
                <a:spcPct val="0"/>
              </a:spcBef>
              <a:spcAft>
                <a:spcPct val="0"/>
              </a:spcAft>
            </a:pPr>
            <a:r>
              <a:rPr lang="en-US" sz="2000" b="1" i="1" dirty="0" smtClean="0">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Group Project </a:t>
            </a:r>
            <a:r>
              <a:rPr lang="en-US" sz="2000" b="1" i="1" dirty="0" smtClean="0">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3</a:t>
            </a:r>
            <a:endParaRPr lang="en-US" sz="2000" b="1" i="1" dirty="0" smtClean="0">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pPr>
            <a:endParaRPr lang="en-US" sz="1600" b="1" i="1" dirty="0" smtClean="0">
              <a:solidFill>
                <a:srgbClr val="00B0F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pPr>
            <a:endParaRPr lang="en-US" sz="1600" b="1" i="1" dirty="0" smtClean="0">
              <a:solidFill>
                <a:srgbClr val="00B0F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pPr>
            <a:endParaRPr lang="en-US" sz="1600" b="1" i="1" dirty="0" smtClean="0">
              <a:solidFill>
                <a:srgbClr val="00B0F0"/>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p:txBody>
      </p:sp>
      <p:sp>
        <p:nvSpPr>
          <p:cNvPr id="13" name="Rectangle 12"/>
          <p:cNvSpPr/>
          <p:nvPr/>
        </p:nvSpPr>
        <p:spPr>
          <a:xfrm>
            <a:off x="533400" y="3048000"/>
            <a:ext cx="7848600" cy="3785652"/>
          </a:xfrm>
          <a:prstGeom prst="rect">
            <a:avLst/>
          </a:prstGeom>
        </p:spPr>
        <p:txBody>
          <a:bodyPr wrap="square">
            <a:spAutoFit/>
          </a:bodyPr>
          <a:lstStyle/>
          <a:p>
            <a:pPr lvl="0" algn="ctr" fontAlgn="base">
              <a:spcBef>
                <a:spcPct val="0"/>
              </a:spcBef>
              <a:spcAft>
                <a:spcPct val="0"/>
              </a:spcAft>
            </a:pPr>
            <a:r>
              <a:rPr lang="en-US" sz="2400" b="1" i="1" dirty="0" smtClean="0">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Department of Industrial and Engineering Technology</a:t>
            </a:r>
          </a:p>
          <a:p>
            <a:pPr algn="ctr"/>
            <a:r>
              <a:rPr lang="en-US" sz="2400" b="1" i="1" dirty="0" smtClean="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Morehead State </a:t>
            </a:r>
            <a:r>
              <a:rPr lang="en-US" sz="2400" b="1" i="1" dirty="0" smtClean="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University</a:t>
            </a:r>
          </a:p>
          <a:p>
            <a:pPr algn="ctr"/>
            <a:endParaRPr lang="en-US"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16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INSTRUCTOR</a:t>
            </a:r>
            <a:r>
              <a:rPr lang="en-US" sz="20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Ahmad </a:t>
            </a:r>
            <a:r>
              <a:rPr lang="en-US" sz="2000" i="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Zargari</a:t>
            </a:r>
            <a:endParaRPr lang="en-US" sz="20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Created by</a:t>
            </a:r>
            <a:r>
              <a:rPr lang="en-US" sz="2000" i="1" dirty="0" smtClean="0">
                <a:solidFill>
                  <a:schemeClr val="bg1"/>
                </a:solidFill>
                <a:effectLst>
                  <a:outerShdw blurRad="38100" dist="38100" dir="2700000" algn="tl">
                    <a:srgbClr val="000000">
                      <a:alpha val="43137"/>
                    </a:srgbClr>
                  </a:outerShdw>
                </a:effectLst>
              </a:rPr>
              <a:t>: </a:t>
            </a:r>
            <a:r>
              <a:rPr lang="en-US" sz="20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Group A</a:t>
            </a:r>
          </a:p>
          <a:p>
            <a:pPr algn="ctr"/>
            <a:r>
              <a:rPr lang="en-US" sz="2400" i="1" dirty="0" smtClean="0">
                <a:solidFill>
                  <a:schemeClr val="bg1"/>
                </a:solidFill>
                <a:effectLst>
                  <a:outerShdw blurRad="38100" dist="38100" dir="2700000" algn="tl">
                    <a:srgbClr val="000000">
                      <a:alpha val="43137"/>
                    </a:srgbClr>
                  </a:outerShdw>
                </a:effectLst>
              </a:rPr>
              <a:t>            </a:t>
            </a:r>
            <a:r>
              <a:rPr lang="en-US" sz="20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DATE: </a:t>
            </a:r>
            <a:r>
              <a:rPr lang="en-US" sz="20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November 21, </a:t>
            </a:r>
            <a:r>
              <a:rPr lang="en-US" sz="20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2010</a:t>
            </a:r>
          </a:p>
          <a:p>
            <a:pPr lvl="0" algn="ctr" eaLnBrk="0" fontAlgn="base" hangingPunct="0">
              <a:spcBef>
                <a:spcPct val="0"/>
              </a:spcBef>
              <a:spcAft>
                <a:spcPct val="0"/>
              </a:spcAft>
            </a:pPr>
            <a:endParaRPr lang="en-US" sz="2400" b="1" i="1" dirty="0" smtClean="0">
              <a:solidFill>
                <a:srgbClr val="00B0F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sz="3600" b="1" smtClean="0">
                <a:solidFill>
                  <a:schemeClr val="bg1"/>
                </a:solidFill>
                <a:effectLst/>
                <a:latin typeface="Times New Roman" pitchFamily="18" charset="0"/>
                <a:cs typeface="Times New Roman" pitchFamily="18" charset="0"/>
              </a:rPr>
              <a:t>Coordinate Measuring Machine</a:t>
            </a:r>
            <a:endParaRPr lang="en-US" sz="3600" b="1" dirty="0">
              <a:solidFill>
                <a:schemeClr val="bg1"/>
              </a:solidFill>
              <a:effectLst/>
            </a:endParaRPr>
          </a:p>
        </p:txBody>
      </p:sp>
      <p:pic>
        <p:nvPicPr>
          <p:cNvPr id="1027" name="Picture 3"/>
          <p:cNvPicPr>
            <a:picLocks noGrp="1" noChangeAspect="1" noChangeArrowheads="1"/>
          </p:cNvPicPr>
          <p:nvPr>
            <p:ph sz="half" idx="1"/>
          </p:nvPr>
        </p:nvPicPr>
        <p:blipFill>
          <a:blip r:embed="rId3"/>
          <a:stretch>
            <a:fillRect/>
          </a:stretch>
        </p:blipFill>
        <p:spPr bwMode="auto">
          <a:xfrm>
            <a:off x="772319" y="1524000"/>
            <a:ext cx="3429000" cy="4572000"/>
          </a:xfrm>
          <a:prstGeom prst="rect">
            <a:avLst/>
          </a:prstGeom>
          <a:noFill/>
          <a:ln w="9525">
            <a:noFill/>
            <a:miter lim="800000"/>
            <a:headEnd/>
            <a:tailEnd/>
          </a:ln>
          <a:effectLst/>
        </p:spPr>
      </p:pic>
      <p:pic>
        <p:nvPicPr>
          <p:cNvPr id="1028" name="Picture 4"/>
          <p:cNvPicPr>
            <a:picLocks noGrp="1" noChangeAspect="1" noChangeArrowheads="1"/>
          </p:cNvPicPr>
          <p:nvPr>
            <p:ph sz="half" idx="2"/>
          </p:nvPr>
        </p:nvPicPr>
        <p:blipFill>
          <a:blip r:embed="rId4"/>
          <a:srcRect/>
          <a:stretch>
            <a:fillRect/>
          </a:stretch>
        </p:blipFill>
        <p:spPr bwMode="auto">
          <a:xfrm>
            <a:off x="4963319" y="1524000"/>
            <a:ext cx="34290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914400" y="228600"/>
          <a:ext cx="7315200" cy="6400800"/>
        </p:xfrm>
        <a:graphic>
          <a:graphicData uri="http://schemas.openxmlformats.org/presentationml/2006/ole">
            <p:oleObj spid="_x0000_s2050" name="Document" r:id="rId4" imgW="7045177" imgH="9488424" progId="Word.Documen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0_2317"/>
          <p:cNvPicPr>
            <a:picLocks noChangeAspect="1" noChangeArrowheads="1"/>
          </p:cNvPicPr>
          <p:nvPr/>
        </p:nvPicPr>
        <p:blipFill>
          <a:blip r:embed="rId3"/>
          <a:srcRect t="9981" r="16327"/>
          <a:stretch>
            <a:fillRect/>
          </a:stretch>
        </p:blipFill>
        <p:spPr bwMode="auto">
          <a:xfrm>
            <a:off x="1143000" y="1752600"/>
            <a:ext cx="6705600" cy="3886200"/>
          </a:xfrm>
          <a:prstGeom prst="rect">
            <a:avLst/>
          </a:prstGeom>
          <a:noFill/>
          <a:ln w="9525">
            <a:noFill/>
            <a:miter lim="800000"/>
            <a:headEnd/>
            <a:tailEnd/>
          </a:ln>
        </p:spPr>
      </p:pic>
      <p:sp>
        <p:nvSpPr>
          <p:cNvPr id="3" name="Title 2"/>
          <p:cNvSpPr>
            <a:spLocks noGrp="1"/>
          </p:cNvSpPr>
          <p:nvPr>
            <p:ph type="title"/>
          </p:nvPr>
        </p:nvSpPr>
        <p:spPr/>
        <p:txBody>
          <a:bodyPr>
            <a:normAutofit/>
          </a:bodyPr>
          <a:lstStyle/>
          <a:p>
            <a:r>
              <a:rPr sz="1200" smtClean="0">
                <a:solidFill>
                  <a:schemeClr val="bg1"/>
                </a:solidFill>
                <a:latin typeface="Times New Roman" pitchFamily="18" charset="0"/>
                <a:cs typeface="Times New Roman" pitchFamily="18" charset="0"/>
              </a:rPr>
              <a:t>                                     6.6.2-                                                   </a:t>
            </a:r>
            <a:br>
              <a:rPr sz="1200" smtClean="0">
                <a:solidFill>
                  <a:schemeClr val="bg1"/>
                </a:solidFill>
                <a:latin typeface="Times New Roman" pitchFamily="18" charset="0"/>
                <a:cs typeface="Times New Roman" pitchFamily="18" charset="0"/>
              </a:rPr>
            </a:br>
            <a:r>
              <a:rPr sz="1200" smtClean="0">
                <a:solidFill>
                  <a:schemeClr val="bg1"/>
                </a:solidFill>
                <a:latin typeface="Times New Roman" pitchFamily="18" charset="0"/>
                <a:cs typeface="Times New Roman" pitchFamily="18" charset="0"/>
              </a:rPr>
              <a:t>                                                                                                                     Picture # 2-</a:t>
            </a:r>
            <a:r>
              <a:rPr sz="1400" smtClean="0">
                <a:solidFill>
                  <a:schemeClr val="bg1"/>
                </a:solidFill>
                <a:latin typeface="Times New Roman" pitchFamily="18" charset="0"/>
                <a:cs typeface="Times New Roman" pitchFamily="18" charset="0"/>
              </a:rPr>
              <a:t> Proper unlocked position. </a:t>
            </a:r>
            <a:endParaRPr lang="en-US" sz="1400" dirty="0">
              <a:solidFill>
                <a:schemeClr val="bg1"/>
              </a:solidFill>
              <a:latin typeface="Times New Roman" pitchFamily="18" charset="0"/>
              <a:cs typeface="Times New Roman" pitchFamily="18" charset="0"/>
            </a:endParaRPr>
          </a:p>
        </p:txBody>
      </p:sp>
      <p:sp>
        <p:nvSpPr>
          <p:cNvPr id="4" name="Content Placeholder 3"/>
          <p:cNvSpPr>
            <a:spLocks noGrp="1"/>
          </p:cNvSpPr>
          <p:nvPr>
            <p:ph idx="1"/>
          </p:nvPr>
        </p:nvSpPr>
        <p:spPr>
          <a:xfrm>
            <a:off x="1143000" y="1752600"/>
            <a:ext cx="6705600" cy="3886200"/>
          </a:xfrm>
        </p:spPr>
        <p:txBody>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100_2316"/>
          <p:cNvPicPr>
            <a:picLocks noChangeAspect="1" noChangeArrowheads="1"/>
          </p:cNvPicPr>
          <p:nvPr/>
        </p:nvPicPr>
        <p:blipFill>
          <a:blip r:embed="rId3"/>
          <a:srcRect/>
          <a:stretch>
            <a:fillRect/>
          </a:stretch>
        </p:blipFill>
        <p:spPr bwMode="auto">
          <a:xfrm>
            <a:off x="1143000" y="1752600"/>
            <a:ext cx="6934200" cy="3962400"/>
          </a:xfrm>
          <a:prstGeom prst="rect">
            <a:avLst/>
          </a:prstGeom>
          <a:noFill/>
          <a:ln w="9525">
            <a:noFill/>
            <a:miter lim="800000"/>
            <a:headEnd/>
            <a:tailEnd/>
          </a:ln>
        </p:spPr>
      </p:pic>
      <p:sp>
        <p:nvSpPr>
          <p:cNvPr id="19" name="Title 18"/>
          <p:cNvSpPr>
            <a:spLocks noGrp="1"/>
          </p:cNvSpPr>
          <p:nvPr>
            <p:ph type="title"/>
          </p:nvPr>
        </p:nvSpPr>
        <p:spPr>
          <a:xfrm>
            <a:off x="457200" y="228600"/>
            <a:ext cx="8229600" cy="1219200"/>
          </a:xfrm>
        </p:spPr>
        <p:txBody>
          <a:bodyPr>
            <a:normAutofit fontScale="90000"/>
          </a:bodyPr>
          <a:lstStyle/>
          <a:p>
            <a:r>
              <a:rPr sz="1600" smtClean="0">
                <a:solidFill>
                  <a:schemeClr val="bg1"/>
                </a:solidFill>
                <a:latin typeface="Times New Roman" pitchFamily="18" charset="0"/>
                <a:cs typeface="Times New Roman" pitchFamily="18" charset="0"/>
              </a:rPr>
              <a:t/>
            </a:r>
            <a:br>
              <a:rPr sz="1600" smtClean="0">
                <a:solidFill>
                  <a:schemeClr val="bg1"/>
                </a:solidFill>
                <a:latin typeface="Times New Roman" pitchFamily="18" charset="0"/>
                <a:cs typeface="Times New Roman" pitchFamily="18" charset="0"/>
              </a:rPr>
            </a:br>
            <a:r>
              <a:rPr sz="1200" smtClean="0">
                <a:solidFill>
                  <a:schemeClr val="bg1"/>
                </a:solidFill>
                <a:latin typeface="Times New Roman" pitchFamily="18" charset="0"/>
                <a:cs typeface="Times New Roman" pitchFamily="18" charset="0"/>
              </a:rPr>
              <a:t>                    </a:t>
            </a:r>
            <a:r>
              <a:rPr sz="1200" b="1" smtClean="0">
                <a:solidFill>
                  <a:schemeClr val="bg1"/>
                </a:solidFill>
                <a:latin typeface="Times New Roman" pitchFamily="18" charset="0"/>
                <a:cs typeface="Times New Roman" pitchFamily="18" charset="0"/>
              </a:rPr>
              <a:t> 6.6    Special Conditions</a:t>
            </a:r>
            <a:r>
              <a:rPr smtClean="0"/>
              <a:t/>
            </a:r>
            <a:br>
              <a:rPr smtClean="0"/>
            </a:br>
            <a:r>
              <a:rPr b="1" smtClean="0"/>
              <a:t>	</a:t>
            </a:r>
            <a:r>
              <a:rPr sz="1300" smtClean="0">
                <a:solidFill>
                  <a:schemeClr val="bg1"/>
                </a:solidFill>
                <a:latin typeface="Times New Roman" pitchFamily="18" charset="0"/>
                <a:cs typeface="Times New Roman" pitchFamily="18" charset="0"/>
              </a:rPr>
              <a:t>6.6.1-     </a:t>
            </a:r>
            <a:r>
              <a:rPr sz="1400" smtClean="0">
                <a:solidFill>
                  <a:schemeClr val="bg1"/>
                </a:solidFill>
                <a:latin typeface="Times New Roman" pitchFamily="18" charset="0"/>
                <a:cs typeface="Times New Roman" pitchFamily="18" charset="0"/>
              </a:rPr>
              <a:t>            </a:t>
            </a:r>
            <a:br>
              <a:rPr sz="1400" smtClean="0">
                <a:solidFill>
                  <a:schemeClr val="bg1"/>
                </a:solidFill>
                <a:latin typeface="Times New Roman" pitchFamily="18" charset="0"/>
                <a:cs typeface="Times New Roman" pitchFamily="18" charset="0"/>
              </a:rPr>
            </a:br>
            <a:r>
              <a:rPr sz="1400" smtClean="0">
                <a:solidFill>
                  <a:schemeClr val="bg1"/>
                </a:solidFill>
                <a:latin typeface="Times New Roman" pitchFamily="18" charset="0"/>
                <a:cs typeface="Times New Roman" pitchFamily="18" charset="0"/>
              </a:rPr>
              <a:t>                                                                                                     Picture # 1-Proper Lock Out Demonstration. </a:t>
            </a:r>
            <a:endParaRPr lang="en-US" sz="1400" dirty="0">
              <a:solidFill>
                <a:schemeClr val="bg1"/>
              </a:solidFill>
              <a:latin typeface="Times New Roman" pitchFamily="18" charset="0"/>
              <a:cs typeface="Times New Roman" pitchFamily="18" charset="0"/>
            </a:endParaRPr>
          </a:p>
        </p:txBody>
      </p:sp>
      <p:sp>
        <p:nvSpPr>
          <p:cNvPr id="20" name="Content Placeholder 19"/>
          <p:cNvSpPr>
            <a:spLocks noGrp="1"/>
          </p:cNvSpPr>
          <p:nvPr>
            <p:ph idx="1"/>
          </p:nvPr>
        </p:nvSpPr>
        <p:spPr>
          <a:xfrm>
            <a:off x="1143000" y="1752600"/>
            <a:ext cx="6934200" cy="3962400"/>
          </a:xfrm>
        </p:spPr>
        <p:txBody>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172200"/>
          </a:xfrm>
        </p:spPr>
        <p:txBody>
          <a:bodyPr>
            <a:normAutofit/>
          </a:bodyPr>
          <a:lstStyle/>
          <a:p>
            <a:pPr algn="ctr"/>
            <a:r>
              <a:rPr sz="4000" b="1" i="1" smtClean="0">
                <a:solidFill>
                  <a:schemeClr val="bg1"/>
                </a:solidFill>
                <a:latin typeface="Times New Roman" pitchFamily="18" charset="0"/>
                <a:cs typeface="Times New Roman" pitchFamily="18" charset="0"/>
              </a:rPr>
              <a:t>Process/Inspection Flowchart</a:t>
            </a:r>
            <a:br>
              <a:rPr sz="4000" b="1" i="1" smtClean="0">
                <a:solidFill>
                  <a:schemeClr val="bg1"/>
                </a:solidFill>
                <a:latin typeface="Times New Roman" pitchFamily="18" charset="0"/>
                <a:cs typeface="Times New Roman" pitchFamily="18" charset="0"/>
              </a:rPr>
            </a:br>
            <a:r>
              <a:rPr sz="4000" b="1" i="1" smtClean="0">
                <a:solidFill>
                  <a:schemeClr val="bg1"/>
                </a:solidFill>
                <a:latin typeface="Times New Roman" pitchFamily="18" charset="0"/>
                <a:cs typeface="Times New Roman" pitchFamily="18" charset="0"/>
              </a:rPr>
              <a:t/>
            </a:r>
            <a:br>
              <a:rPr sz="4000" b="1" i="1" smtClean="0">
                <a:solidFill>
                  <a:schemeClr val="bg1"/>
                </a:solidFill>
                <a:latin typeface="Times New Roman" pitchFamily="18" charset="0"/>
                <a:cs typeface="Times New Roman" pitchFamily="18" charset="0"/>
              </a:rPr>
            </a:br>
            <a:r>
              <a:rPr sz="4000" b="1" i="1" smtClean="0">
                <a:solidFill>
                  <a:schemeClr val="bg1"/>
                </a:solidFill>
                <a:latin typeface="Times New Roman" pitchFamily="18" charset="0"/>
                <a:cs typeface="Times New Roman" pitchFamily="18" charset="0"/>
              </a:rPr>
              <a:t>Non-conforming materials &amp; Reject Tickets</a:t>
            </a:r>
            <a:r>
              <a:rPr smtClean="0"/>
              <a:t/>
            </a:r>
            <a:br>
              <a:rPr smtClean="0"/>
            </a:br>
            <a:r>
              <a:rPr smtClean="0"/>
              <a:t/>
            </a:r>
            <a:br>
              <a:rPr smtClean="0"/>
            </a:br>
            <a:r>
              <a:rPr smtClean="0"/>
              <a:t/>
            </a:r>
            <a:br>
              <a:rPr smtClean="0"/>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838200" y="533400"/>
          <a:ext cx="7391400" cy="5791200"/>
        </p:xfrm>
        <a:graphic>
          <a:graphicData uri="http://schemas.openxmlformats.org/presentationml/2006/ole">
            <p:oleObj spid="_x0000_s5122" name="Worksheet" r:id="rId4" imgW="9124920" imgH="8953410" progId="Excel.Shee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066800" y="533400"/>
          <a:ext cx="7086600" cy="5638800"/>
        </p:xfrm>
        <a:graphic>
          <a:graphicData uri="http://schemas.openxmlformats.org/presentationml/2006/ole">
            <p:oleObj spid="_x0000_s6146" name="Document" r:id="rId4" imgW="6885411" imgH="9080680" progId="Word.Document.8">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305800" cy="5324535"/>
          </a:xfrm>
          <a:prstGeom prst="rect">
            <a:avLst/>
          </a:prstGeom>
        </p:spPr>
        <p:txBody>
          <a:bodyPr wrap="square">
            <a:spAutoFit/>
          </a:bodyPr>
          <a:lstStyle/>
          <a:p>
            <a:r>
              <a:rPr lang="en-US" sz="2000" dirty="0" smtClean="0">
                <a:solidFill>
                  <a:schemeClr val="bg1"/>
                </a:solidFill>
                <a:latin typeface="Times New Roman" pitchFamily="18" charset="0"/>
                <a:cs typeface="Times New Roman" pitchFamily="18" charset="0"/>
              </a:rPr>
              <a:t>SRG </a:t>
            </a:r>
            <a:r>
              <a:rPr lang="en-US" sz="2000" dirty="0" smtClean="0">
                <a:solidFill>
                  <a:schemeClr val="bg1"/>
                </a:solidFill>
                <a:latin typeface="Times New Roman" pitchFamily="18" charset="0"/>
                <a:cs typeface="Times New Roman" pitchFamily="18" charset="0"/>
              </a:rPr>
              <a:t>Global the parent company of Guardian Glass's Kentucky facility manufactures plastic products for the automotive industry will remain competitive. They are leaders in the automotive plastics industry. They continuously are investing in new technologies, their customers, and their employees. By investing in new technologies they can remain competitive in the global market and also produce new cutting edge products that will help make better automobiles. Guardian invests in it's customers, it's customers are the automobile manufacturers. The automobile manufacturers are satisfied if the product that they sell, which contains products made by Guardian, satisfies the consumer. Customer satisfaction in the automotive industry creates repeat customers. Guardian will continue to remain competitive because they invest in their employees by fair wages, safe working conditions, and continued training. By investing in your employees your employees will do their best for the organization which translates into on time production and quality products. Guardian focuses on staying with current technologies, customer satisfaction, and employee welfare. This is why they are competitive and why they will remain to do so.</a:t>
            </a:r>
            <a:endParaRPr lang="en-US" sz="2000" dirty="0">
              <a:solidFill>
                <a:schemeClr val="bg1"/>
              </a:solidFill>
              <a:latin typeface="Times New Roman" pitchFamily="18" charset="0"/>
              <a:cs typeface="Times New Roman" pitchFamily="18" charset="0"/>
            </a:endParaRPr>
          </a:p>
        </p:txBody>
      </p:sp>
      <p:sp>
        <p:nvSpPr>
          <p:cNvPr id="3" name="Rectangle 2"/>
          <p:cNvSpPr/>
          <p:nvPr/>
        </p:nvSpPr>
        <p:spPr>
          <a:xfrm>
            <a:off x="457200" y="533400"/>
            <a:ext cx="8305799" cy="646331"/>
          </a:xfrm>
          <a:prstGeom prst="rect">
            <a:avLst/>
          </a:prstGeom>
        </p:spPr>
        <p:txBody>
          <a:bodyPr wrap="square">
            <a:spAutoFit/>
          </a:bodyPr>
          <a:lstStyle/>
          <a:p>
            <a:pPr algn="ctr"/>
            <a:r>
              <a:rPr lang="en-US" sz="3600" b="1" dirty="0" smtClean="0">
                <a:solidFill>
                  <a:schemeClr val="bg1"/>
                </a:solidFill>
                <a:latin typeface="Times New Roman" pitchFamily="18" charset="0"/>
                <a:cs typeface="Times New Roman" pitchFamily="18" charset="0"/>
              </a:rPr>
              <a:t>Will they stay competitive? Why? </a:t>
            </a:r>
            <a:endParaRPr lang="en-US" sz="3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600200"/>
            <a:ext cx="6934200" cy="4524315"/>
          </a:xfrm>
          <a:prstGeom prst="rect">
            <a:avLst/>
          </a:prstGeom>
        </p:spPr>
        <p:txBody>
          <a:bodyPr wrap="square">
            <a:spAutoFit/>
          </a:bodyPr>
          <a:lstStyle/>
          <a:p>
            <a:r>
              <a:rPr lang="en-US" sz="2400" dirty="0" smtClean="0">
                <a:solidFill>
                  <a:schemeClr val="bg1"/>
                </a:solidFill>
                <a:latin typeface="Times New Roman" pitchFamily="18" charset="0"/>
                <a:cs typeface="Times New Roman" pitchFamily="18" charset="0"/>
              </a:rPr>
              <a:t>Strengths of the company are:</a:t>
            </a:r>
          </a:p>
          <a:p>
            <a:pPr lvl="0"/>
            <a:r>
              <a:rPr lang="en-US" sz="2400" dirty="0" smtClean="0">
                <a:solidFill>
                  <a:schemeClr val="bg1"/>
                </a:solidFill>
                <a:latin typeface="Times New Roman" pitchFamily="18" charset="0"/>
                <a:cs typeface="Times New Roman" pitchFamily="18" charset="0"/>
              </a:rPr>
              <a:t>Strong, profitable partnerships with customers and suppliers</a:t>
            </a:r>
          </a:p>
          <a:p>
            <a:pPr lvl="0"/>
            <a:r>
              <a:rPr lang="en-US" sz="2400" dirty="0" smtClean="0">
                <a:solidFill>
                  <a:schemeClr val="bg1"/>
                </a:solidFill>
                <a:latin typeface="Times New Roman" pitchFamily="18" charset="0"/>
                <a:cs typeface="Times New Roman" pitchFamily="18" charset="0"/>
              </a:rPr>
              <a:t>Open communication among all employees.</a:t>
            </a:r>
          </a:p>
          <a:p>
            <a:pPr lvl="0"/>
            <a:r>
              <a:rPr lang="en-US" sz="2400" dirty="0" smtClean="0">
                <a:solidFill>
                  <a:schemeClr val="bg1"/>
                </a:solidFill>
                <a:latin typeface="Times New Roman" pitchFamily="18" charset="0"/>
                <a:cs typeface="Times New Roman" pitchFamily="18" charset="0"/>
              </a:rPr>
              <a:t>A quality system which documents how each entity of the corporation conducts its business and meets its objectives.</a:t>
            </a:r>
          </a:p>
          <a:p>
            <a:pPr lvl="0"/>
            <a:r>
              <a:rPr lang="en-US" sz="2400" dirty="0" smtClean="0">
                <a:solidFill>
                  <a:schemeClr val="bg1"/>
                </a:solidFill>
                <a:latin typeface="Times New Roman" pitchFamily="18" charset="0"/>
                <a:cs typeface="Times New Roman" pitchFamily="18" charset="0"/>
              </a:rPr>
              <a:t>Continuous improvement of products and services.</a:t>
            </a:r>
          </a:p>
          <a:p>
            <a:r>
              <a:rPr lang="en-US" sz="2400" dirty="0" smtClean="0">
                <a:solidFill>
                  <a:schemeClr val="bg1"/>
                </a:solidFill>
                <a:latin typeface="Times New Roman" pitchFamily="18" charset="0"/>
                <a:cs typeface="Times New Roman" pitchFamily="18" charset="0"/>
              </a:rPr>
              <a:t>Some Weaknesses are:</a:t>
            </a:r>
          </a:p>
          <a:p>
            <a:pPr lvl="0"/>
            <a:r>
              <a:rPr lang="en-US" sz="2400" dirty="0" smtClean="0">
                <a:solidFill>
                  <a:schemeClr val="bg1"/>
                </a:solidFill>
                <a:latin typeface="Times New Roman" pitchFamily="18" charset="0"/>
                <a:cs typeface="Times New Roman" pitchFamily="18" charset="0"/>
              </a:rPr>
              <a:t>Doesn’t deal with the smaller businesses.</a:t>
            </a:r>
          </a:p>
          <a:p>
            <a:pPr lvl="0"/>
            <a:r>
              <a:rPr lang="en-US" sz="2400" dirty="0" smtClean="0">
                <a:solidFill>
                  <a:schemeClr val="bg1"/>
                </a:solidFill>
                <a:latin typeface="Times New Roman" pitchFamily="18" charset="0"/>
                <a:cs typeface="Times New Roman" pitchFamily="18" charset="0"/>
              </a:rPr>
              <a:t>Too much employee responsibility. </a:t>
            </a:r>
          </a:p>
          <a:p>
            <a:pPr lvl="0"/>
            <a:r>
              <a:rPr lang="en-US" sz="2400" dirty="0" smtClean="0">
                <a:solidFill>
                  <a:schemeClr val="bg1"/>
                </a:solidFill>
                <a:latin typeface="Times New Roman" pitchFamily="18" charset="0"/>
                <a:cs typeface="Times New Roman" pitchFamily="18" charset="0"/>
              </a:rPr>
              <a:t>Lots of wasted material.</a:t>
            </a:r>
            <a:endParaRPr lang="en-US" sz="2400" dirty="0">
              <a:solidFill>
                <a:schemeClr val="bg1"/>
              </a:solidFill>
              <a:latin typeface="Times New Roman" pitchFamily="18" charset="0"/>
              <a:cs typeface="Times New Roman" pitchFamily="18" charset="0"/>
            </a:endParaRPr>
          </a:p>
        </p:txBody>
      </p:sp>
      <p:sp>
        <p:nvSpPr>
          <p:cNvPr id="3" name="Rectangle 2"/>
          <p:cNvSpPr/>
          <p:nvPr/>
        </p:nvSpPr>
        <p:spPr>
          <a:xfrm>
            <a:off x="381000" y="609600"/>
            <a:ext cx="8458200" cy="646331"/>
          </a:xfrm>
          <a:prstGeom prst="rect">
            <a:avLst/>
          </a:prstGeom>
        </p:spPr>
        <p:txBody>
          <a:bodyPr wrap="square">
            <a:spAutoFit/>
          </a:bodyPr>
          <a:lstStyle/>
          <a:p>
            <a:r>
              <a:rPr lang="en-US" sz="3600" b="1" dirty="0" smtClean="0">
                <a:solidFill>
                  <a:schemeClr val="bg1"/>
                </a:solidFill>
                <a:latin typeface="Times New Roman" pitchFamily="18" charset="0"/>
                <a:cs typeface="Times New Roman" pitchFamily="18" charset="0"/>
              </a:rPr>
              <a:t>What are </a:t>
            </a:r>
            <a:r>
              <a:rPr lang="en-US" sz="3600" b="1" dirty="0" smtClean="0">
                <a:solidFill>
                  <a:schemeClr val="bg1"/>
                </a:solidFill>
                <a:latin typeface="Times New Roman" pitchFamily="18" charset="0"/>
                <a:cs typeface="Times New Roman" pitchFamily="18" charset="0"/>
              </a:rPr>
              <a:t>their strengths </a:t>
            </a:r>
            <a:r>
              <a:rPr lang="en-US" sz="3600" b="1" dirty="0" smtClean="0">
                <a:solidFill>
                  <a:schemeClr val="bg1"/>
                </a:solidFill>
                <a:latin typeface="Times New Roman" pitchFamily="18" charset="0"/>
                <a:cs typeface="Times New Roman" pitchFamily="18" charset="0"/>
              </a:rPr>
              <a:t>and weaknesses?</a:t>
            </a:r>
            <a:endParaRPr lang="en-US"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8229600" cy="5262979"/>
          </a:xfrm>
          <a:prstGeom prst="rect">
            <a:avLst/>
          </a:prstGeom>
        </p:spPr>
        <p:txBody>
          <a:bodyPr wrap="square">
            <a:spAutoFit/>
          </a:bodyPr>
          <a:lstStyle/>
          <a:p>
            <a:r>
              <a:rPr lang="en-US" sz="2400" dirty="0" smtClean="0">
                <a:solidFill>
                  <a:schemeClr val="bg1"/>
                </a:solidFill>
                <a:latin typeface="Times New Roman" pitchFamily="18" charset="0"/>
                <a:cs typeface="Times New Roman" pitchFamily="18" charset="0"/>
              </a:rPr>
              <a:t>To make Guardian/SRG Global a bigger competitor on the market, they first need to be able to market their products better.  Though they are a specialty company specifically for the automotive industry, expanding to a privatized market or offering a wider variety of product could greatly increase the size of the company and make it grow.</a:t>
            </a:r>
          </a:p>
          <a:p>
            <a:r>
              <a:rPr lang="en-US" sz="2400" dirty="0" smtClean="0">
                <a:solidFill>
                  <a:schemeClr val="bg1"/>
                </a:solidFill>
                <a:latin typeface="Times New Roman" pitchFamily="18" charset="0"/>
                <a:cs typeface="Times New Roman" pitchFamily="18" charset="0"/>
              </a:rPr>
              <a:t>Specializing in a specific field makes you the only company producing the part or parts, but expanding into other markets can boost the development of the company.  If SRG Global would use the PDSA cycle to learn about new methods, the opportunities could be endless. </a:t>
            </a:r>
          </a:p>
          <a:p>
            <a:r>
              <a:rPr lang="en-US" sz="2400" dirty="0" smtClean="0">
                <a:solidFill>
                  <a:schemeClr val="bg1"/>
                </a:solidFill>
                <a:latin typeface="Times New Roman" pitchFamily="18" charset="0"/>
                <a:cs typeface="Times New Roman" pitchFamily="18" charset="0"/>
              </a:rPr>
              <a:t>As being a plastic injection molding plant, automotive parts are not the only thing they could be limited to.  Almost everything manufactured now has plastic in its dimensions. </a:t>
            </a:r>
            <a:endParaRPr lang="en-US" sz="2400" dirty="0">
              <a:solidFill>
                <a:schemeClr val="bg1"/>
              </a:solidFill>
              <a:latin typeface="Times New Roman" pitchFamily="18" charset="0"/>
              <a:cs typeface="Times New Roman" pitchFamily="18" charset="0"/>
            </a:endParaRPr>
          </a:p>
        </p:txBody>
      </p:sp>
      <p:sp>
        <p:nvSpPr>
          <p:cNvPr id="4" name="Title 3"/>
          <p:cNvSpPr>
            <a:spLocks noGrp="1"/>
          </p:cNvSpPr>
          <p:nvPr>
            <p:ph type="title" idx="4294967295"/>
          </p:nvPr>
        </p:nvSpPr>
        <p:spPr>
          <a:xfrm>
            <a:off x="228600" y="304800"/>
            <a:ext cx="8686800" cy="990600"/>
          </a:xfrm>
        </p:spPr>
        <p:txBody>
          <a:bodyPr>
            <a:noAutofit/>
          </a:bodyPr>
          <a:lstStyle/>
          <a:p>
            <a:r>
              <a:rPr sz="3600" b="1" smtClean="0">
                <a:solidFill>
                  <a:schemeClr val="bg1"/>
                </a:solidFill>
                <a:latin typeface="Times New Roman" pitchFamily="18" charset="0"/>
                <a:cs typeface="Times New Roman" pitchFamily="18" charset="0"/>
              </a:rPr>
              <a:t>What course of action would you recommend to make them more competitive?</a:t>
            </a:r>
            <a:endParaRPr lang="en-US" sz="3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381000" y="381000"/>
            <a:ext cx="83820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82808"/>
            <a:ext cx="7848600" cy="4572000"/>
          </a:xfrm>
        </p:spPr>
        <p:txBody>
          <a:bodyPr>
            <a:normAutofit fontScale="92500"/>
          </a:bodyPr>
          <a:lstStyle/>
          <a:p>
            <a:pPr>
              <a:lnSpc>
                <a:spcPct val="150000"/>
              </a:lnSpc>
              <a:buNone/>
            </a:pPr>
            <a:r>
              <a:rPr lang="en-US" sz="2600"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Guardian’s </a:t>
            </a:r>
            <a:r>
              <a:rPr lang="en-US" sz="2600" dirty="0" smtClean="0">
                <a:solidFill>
                  <a:schemeClr val="bg1"/>
                </a:solidFill>
                <a:latin typeface="Times New Roman" pitchFamily="18" charset="0"/>
                <a:cs typeface="Times New Roman" pitchFamily="18" charset="0"/>
              </a:rPr>
              <a:t>vision is to become the global leader in high value coatings on plastics… </a:t>
            </a:r>
            <a:r>
              <a:rPr lang="en-US" dirty="0" smtClean="0">
                <a:solidFill>
                  <a:schemeClr val="bg1"/>
                </a:solidFill>
                <a:latin typeface="Times New Roman" pitchFamily="18" charset="0"/>
                <a:cs typeface="Times New Roman" pitchFamily="18" charset="0"/>
              </a:rPr>
              <a:t>t</a:t>
            </a:r>
            <a:r>
              <a:rPr lang="en-US" sz="2600" dirty="0" smtClean="0">
                <a:solidFill>
                  <a:schemeClr val="bg1"/>
                </a:solidFill>
                <a:latin typeface="Times New Roman" pitchFamily="18" charset="0"/>
                <a:cs typeface="Times New Roman" pitchFamily="18" charset="0"/>
              </a:rPr>
              <a:t>o ensure that Guardian’s innovations are practical, that their coatings are durable, and that their methods are efficient… to keep research facilities close to manufacturing operations. That way, science and production form teams that anticipate challenges and develop effective solutions.</a:t>
            </a:r>
          </a:p>
          <a:p>
            <a:pPr>
              <a:lnSpc>
                <a:spcPct val="150000"/>
              </a:lnSpc>
              <a:buNone/>
            </a:pPr>
            <a:r>
              <a:rPr lang="en-US" sz="2600" dirty="0" smtClean="0">
                <a:solidFill>
                  <a:srgbClr val="FF0000"/>
                </a:solidFill>
              </a:rPr>
              <a:t>   </a:t>
            </a:r>
          </a:p>
          <a:p>
            <a:endParaRPr lang="en-US" dirty="0"/>
          </a:p>
        </p:txBody>
      </p:sp>
      <p:sp>
        <p:nvSpPr>
          <p:cNvPr id="2" name="Title 1"/>
          <p:cNvSpPr>
            <a:spLocks noGrp="1"/>
          </p:cNvSpPr>
          <p:nvPr>
            <p:ph type="title"/>
          </p:nvPr>
        </p:nvSpPr>
        <p:spPr/>
        <p:txBody>
          <a:bodyPr>
            <a:normAutofit/>
          </a:bodyPr>
          <a:lstStyle/>
          <a:p>
            <a:pPr algn="ctr"/>
            <a:r>
              <a:rPr lang="en-US" sz="3600" b="1" dirty="0" smtClean="0">
                <a:solidFill>
                  <a:schemeClr val="bg1"/>
                </a:solidFill>
                <a:latin typeface="Times New Roman" pitchFamily="18" charset="0"/>
                <a:cs typeface="Times New Roman" pitchFamily="18" charset="0"/>
              </a:rPr>
              <a:t>Vision</a:t>
            </a:r>
            <a:endParaRPr lang="en-US"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7848600" cy="5486399"/>
          </a:xfrm>
        </p:spPr>
        <p:txBody>
          <a:bodyPr>
            <a:noAutofit/>
          </a:bodyPr>
          <a:lstStyle/>
          <a:p>
            <a:pPr>
              <a:lnSpc>
                <a:spcPct val="150000"/>
              </a:lnSpc>
              <a:buNone/>
            </a:pPr>
            <a:r>
              <a:rPr lang="en-US" sz="2400" dirty="0" smtClean="0">
                <a:solidFill>
                  <a:schemeClr val="bg1"/>
                </a:solidFill>
                <a:latin typeface="Times New Roman" pitchFamily="18" charset="0"/>
                <a:cs typeface="Times New Roman" pitchFamily="18" charset="0"/>
              </a:rPr>
              <a:t>        While </a:t>
            </a:r>
            <a:r>
              <a:rPr lang="en-US" sz="2400" dirty="0">
                <a:solidFill>
                  <a:schemeClr val="bg1"/>
                </a:solidFill>
                <a:latin typeface="Times New Roman" pitchFamily="18" charset="0"/>
                <a:cs typeface="Times New Roman" pitchFamily="18" charset="0"/>
              </a:rPr>
              <a:t>Guardian has always prided itself on winning through creative, aggressive competition, </a:t>
            </a:r>
            <a:r>
              <a:rPr lang="en-US" sz="2400" dirty="0" smtClean="0">
                <a:solidFill>
                  <a:schemeClr val="bg1"/>
                </a:solidFill>
                <a:latin typeface="Times New Roman" pitchFamily="18" charset="0"/>
                <a:cs typeface="Times New Roman" pitchFamily="18" charset="0"/>
              </a:rPr>
              <a:t>their </a:t>
            </a:r>
            <a:r>
              <a:rPr lang="en-US" sz="2400" dirty="0">
                <a:solidFill>
                  <a:schemeClr val="bg1"/>
                </a:solidFill>
                <a:latin typeface="Times New Roman" pitchFamily="18" charset="0"/>
                <a:cs typeface="Times New Roman" pitchFamily="18" charset="0"/>
              </a:rPr>
              <a:t>active pursuit of success must always be combined with honesty and integrity. Guardian </a:t>
            </a:r>
            <a:r>
              <a:rPr lang="en-US" sz="2400" dirty="0" smtClean="0">
                <a:solidFill>
                  <a:schemeClr val="bg1"/>
                </a:solidFill>
                <a:latin typeface="Times New Roman" pitchFamily="18" charset="0"/>
                <a:cs typeface="Times New Roman" pitchFamily="18" charset="0"/>
              </a:rPr>
              <a:t>groups </a:t>
            </a:r>
            <a:r>
              <a:rPr lang="en-US" sz="2400" dirty="0">
                <a:solidFill>
                  <a:schemeClr val="bg1"/>
                </a:solidFill>
                <a:latin typeface="Times New Roman" pitchFamily="18" charset="0"/>
                <a:cs typeface="Times New Roman" pitchFamily="18" charset="0"/>
              </a:rPr>
              <a:t>are expected to deal honestly and ethically with customers, suppliers, governmental bodies, the public, and each other. </a:t>
            </a:r>
          </a:p>
          <a:p>
            <a:pPr>
              <a:lnSpc>
                <a:spcPct val="150000"/>
              </a:lnSpc>
              <a:buNone/>
            </a:pPr>
            <a:r>
              <a:rPr lang="en-US" sz="2400" dirty="0" smtClean="0">
                <a:solidFill>
                  <a:schemeClr val="bg1"/>
                </a:solidFill>
                <a:latin typeface="Times New Roman" pitchFamily="18" charset="0"/>
                <a:cs typeface="Times New Roman" pitchFamily="18" charset="0"/>
              </a:rPr>
              <a:t>    The </a:t>
            </a:r>
            <a:r>
              <a:rPr lang="en-US" sz="2400" dirty="0">
                <a:solidFill>
                  <a:schemeClr val="bg1"/>
                </a:solidFill>
                <a:latin typeface="Times New Roman" pitchFamily="18" charset="0"/>
                <a:cs typeface="Times New Roman" pitchFamily="18" charset="0"/>
              </a:rPr>
              <a:t>Guardian Way is to entrust people with responsibility for which they can be held accountable. Every Guardian employee is responsible, and will be accountable, for upholding Guardian’s </a:t>
            </a:r>
            <a:r>
              <a:rPr lang="en-US" sz="2400" dirty="0" smtClean="0">
                <a:solidFill>
                  <a:schemeClr val="bg1"/>
                </a:solidFill>
                <a:latin typeface="Times New Roman" pitchFamily="18" charset="0"/>
                <a:cs typeface="Times New Roman" pitchFamily="18" charset="0"/>
              </a:rPr>
              <a:t>standards. </a:t>
            </a:r>
            <a:endParaRPr lang="en-US" sz="2400" dirty="0">
              <a:solidFill>
                <a:schemeClr val="bg1"/>
              </a:solidFill>
              <a:latin typeface="Times New Roman" pitchFamily="18" charset="0"/>
              <a:cs typeface="Times New Roman" pitchFamily="18" charset="0"/>
            </a:endParaRPr>
          </a:p>
          <a:p>
            <a:pPr>
              <a:lnSpc>
                <a:spcPct val="150000"/>
              </a:lnSpc>
              <a:buNone/>
            </a:pPr>
            <a:r>
              <a:rPr lang="en-US" sz="2400"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a:p>
            <a:endParaRPr lang="en-US" sz="2400" dirty="0"/>
          </a:p>
        </p:txBody>
      </p:sp>
      <p:sp>
        <p:nvSpPr>
          <p:cNvPr id="2" name="Title 1"/>
          <p:cNvSpPr>
            <a:spLocks noGrp="1"/>
          </p:cNvSpPr>
          <p:nvPr>
            <p:ph type="title"/>
          </p:nvPr>
        </p:nvSpPr>
        <p:spPr>
          <a:xfrm>
            <a:off x="457200" y="253536"/>
            <a:ext cx="8229600" cy="965664"/>
          </a:xfrm>
        </p:spPr>
        <p:txBody>
          <a:bodyPr>
            <a:normAutofit/>
          </a:bodyPr>
          <a:lstStyle/>
          <a:p>
            <a:pPr algn="ctr"/>
            <a:r>
              <a:rPr lang="en-US" sz="3600" b="1" dirty="0" smtClean="0">
                <a:solidFill>
                  <a:schemeClr val="bg1"/>
                </a:solidFill>
                <a:latin typeface="Times New Roman" pitchFamily="18" charset="0"/>
                <a:cs typeface="Times New Roman" pitchFamily="18" charset="0"/>
              </a:rPr>
              <a:t>PURSUIT  OF  SUCCESS </a:t>
            </a:r>
            <a:endParaRPr lang="en-US" sz="3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a:lnSpc>
                <a:spcPct val="150000"/>
              </a:lnSpc>
              <a:buNone/>
            </a:pPr>
            <a:r>
              <a:rPr lang="en-US" sz="2400" dirty="0" smtClean="0">
                <a:solidFill>
                  <a:srgbClr val="00B0F0"/>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1. Total customer satisfaction.</a:t>
            </a:r>
          </a:p>
          <a:p>
            <a:pPr>
              <a:lnSpc>
                <a:spcPct val="150000"/>
              </a:lnSpc>
              <a:buNone/>
            </a:pPr>
            <a:r>
              <a:rPr lang="en-US" sz="2400" dirty="0" smtClean="0">
                <a:solidFill>
                  <a:schemeClr val="bg1"/>
                </a:solidFill>
                <a:latin typeface="Times New Roman" pitchFamily="18" charset="0"/>
                <a:cs typeface="Times New Roman" pitchFamily="18" charset="0"/>
              </a:rPr>
              <a:t>    2. Strong, profitable partnerships with customers and suppliers.</a:t>
            </a:r>
          </a:p>
          <a:p>
            <a:pPr>
              <a:lnSpc>
                <a:spcPct val="150000"/>
              </a:lnSpc>
              <a:buNone/>
            </a:pPr>
            <a:r>
              <a:rPr lang="en-US" sz="2400" dirty="0" smtClean="0">
                <a:solidFill>
                  <a:schemeClr val="bg1"/>
                </a:solidFill>
                <a:latin typeface="Times New Roman" pitchFamily="18" charset="0"/>
                <a:cs typeface="Times New Roman" pitchFamily="18" charset="0"/>
              </a:rPr>
              <a:t>    3. Open communication among all employees.</a:t>
            </a:r>
          </a:p>
          <a:p>
            <a:pPr>
              <a:lnSpc>
                <a:spcPct val="150000"/>
              </a:lnSpc>
              <a:buNone/>
            </a:pPr>
            <a:r>
              <a:rPr lang="en-US" sz="2400" dirty="0" smtClean="0">
                <a:solidFill>
                  <a:schemeClr val="bg1"/>
                </a:solidFill>
                <a:latin typeface="Times New Roman" pitchFamily="18" charset="0"/>
                <a:cs typeface="Times New Roman" pitchFamily="18" charset="0"/>
              </a:rPr>
              <a:t>    4. A quality system which documents how each entity of the corporation conducts its business and meets its objectives.</a:t>
            </a:r>
          </a:p>
          <a:p>
            <a:pPr>
              <a:lnSpc>
                <a:spcPct val="150000"/>
              </a:lnSpc>
              <a:buNone/>
            </a:pPr>
            <a:r>
              <a:rPr lang="en-US" sz="2400" dirty="0" smtClean="0">
                <a:solidFill>
                  <a:schemeClr val="bg1"/>
                </a:solidFill>
                <a:latin typeface="Times New Roman" pitchFamily="18" charset="0"/>
                <a:cs typeface="Times New Roman" pitchFamily="18" charset="0"/>
              </a:rPr>
              <a:t>    5. Employee involvement in the successful implementation of the quality system.</a:t>
            </a:r>
          </a:p>
          <a:p>
            <a:pPr>
              <a:lnSpc>
                <a:spcPct val="150000"/>
              </a:lnSpc>
              <a:buNone/>
            </a:pPr>
            <a:r>
              <a:rPr lang="en-US" sz="2400" dirty="0" smtClean="0">
                <a:solidFill>
                  <a:schemeClr val="bg1"/>
                </a:solidFill>
                <a:latin typeface="Times New Roman" pitchFamily="18" charset="0"/>
                <a:cs typeface="Times New Roman" pitchFamily="18" charset="0"/>
              </a:rPr>
              <a:t>    6. Continuous improvement of products and services.</a:t>
            </a:r>
          </a:p>
          <a:p>
            <a:pPr>
              <a:buNone/>
            </a:pPr>
            <a:endParaRPr lang="en-US" sz="2400" dirty="0">
              <a:solidFill>
                <a:schemeClr val="bg1"/>
              </a:solidFill>
            </a:endParaRPr>
          </a:p>
        </p:txBody>
      </p:sp>
      <p:sp>
        <p:nvSpPr>
          <p:cNvPr id="3" name="Title 2"/>
          <p:cNvSpPr>
            <a:spLocks noGrp="1"/>
          </p:cNvSpPr>
          <p:nvPr>
            <p:ph type="title"/>
          </p:nvPr>
        </p:nvSpPr>
        <p:spPr/>
        <p:txBody>
          <a:bodyPr>
            <a:normAutofit/>
          </a:bodyPr>
          <a:lstStyle/>
          <a:p>
            <a:pPr algn="ctr"/>
            <a:r>
              <a:rPr lang="en-US" sz="3600" b="1" dirty="0" smtClean="0">
                <a:solidFill>
                  <a:schemeClr val="bg1"/>
                </a:solidFill>
                <a:latin typeface="Times New Roman" pitchFamily="18" charset="0"/>
                <a:cs typeface="Times New Roman" pitchFamily="18" charset="0"/>
              </a:rPr>
              <a:t>Quality Pledge</a:t>
            </a:r>
            <a:endParaRPr lang="en-US" sz="3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buClr>
                <a:schemeClr val="bg2"/>
              </a:buClr>
            </a:pPr>
            <a:r>
              <a:rPr lang="en-US"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Clean work environment</a:t>
            </a:r>
          </a:p>
          <a:p>
            <a:pPr>
              <a:lnSpc>
                <a:spcPct val="150000"/>
              </a:lnSpc>
              <a:buClr>
                <a:schemeClr val="bg2"/>
              </a:buClr>
            </a:pPr>
            <a:r>
              <a:rPr lang="en-US"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Team-oriented employee values</a:t>
            </a:r>
          </a:p>
          <a:p>
            <a:pPr>
              <a:lnSpc>
                <a:spcPct val="150000"/>
              </a:lnSpc>
              <a:buClr>
                <a:schemeClr val="bg2"/>
              </a:buClr>
            </a:pPr>
            <a:r>
              <a:rPr lang="en-US"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Customer satisfaction </a:t>
            </a:r>
          </a:p>
          <a:p>
            <a:pPr>
              <a:lnSpc>
                <a:spcPct val="150000"/>
              </a:lnSpc>
              <a:buClr>
                <a:schemeClr val="bg2"/>
              </a:buClr>
            </a:pPr>
            <a:r>
              <a:rPr lang="en-US"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World-class quality with leading edge technology</a:t>
            </a:r>
          </a:p>
          <a:p>
            <a:endParaRPr lang="en-US" b="1" i="1"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normAutofit/>
          </a:bodyPr>
          <a:lstStyle/>
          <a:p>
            <a:pPr algn="ctr"/>
            <a:r>
              <a:rPr lang="en-US" sz="3600" b="1" dirty="0" smtClean="0">
                <a:solidFill>
                  <a:schemeClr val="bg1"/>
                </a:solidFill>
                <a:latin typeface="Times New Roman" pitchFamily="18" charset="0"/>
                <a:cs typeface="Times New Roman" pitchFamily="18" charset="0"/>
              </a:rPr>
              <a:t>Guardians measures of quality</a:t>
            </a:r>
            <a:endParaRPr lang="en-US" sz="3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sz="3600" b="1" smtClean="0">
                <a:solidFill>
                  <a:schemeClr val="bg1"/>
                </a:solidFill>
                <a:effectLst/>
                <a:latin typeface="Times New Roman" pitchFamily="18" charset="0"/>
                <a:cs typeface="Times New Roman" pitchFamily="18" charset="0"/>
              </a:rPr>
              <a:t>IN’S AND OUT’S</a:t>
            </a:r>
            <a:endParaRPr lang="en-US" sz="3600" b="1" dirty="0">
              <a:solidFill>
                <a:schemeClr val="bg1"/>
              </a:solidFill>
              <a:effectLst/>
              <a:latin typeface="Times New Roman" pitchFamily="18" charset="0"/>
              <a:cs typeface="Times New Roman" pitchFamily="18" charset="0"/>
            </a:endParaRPr>
          </a:p>
        </p:txBody>
      </p:sp>
      <p:sp>
        <p:nvSpPr>
          <p:cNvPr id="3" name="Content Placeholder 2"/>
          <p:cNvSpPr>
            <a:spLocks noGrp="1"/>
          </p:cNvSpPr>
          <p:nvPr>
            <p:ph sz="half" idx="1"/>
          </p:nvPr>
        </p:nvSpPr>
        <p:spPr>
          <a:xfrm>
            <a:off x="1143000" y="1981200"/>
            <a:ext cx="3374136" cy="3429000"/>
          </a:xfrm>
        </p:spPr>
        <p:txBody>
          <a:bodyPr/>
          <a:lstStyle/>
          <a:p>
            <a:pPr>
              <a:lnSpc>
                <a:spcPct val="150000"/>
              </a:lnSpc>
              <a:buNone/>
            </a:pPr>
            <a:r>
              <a:rPr lang="en-US"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Plastic beads</a:t>
            </a:r>
          </a:p>
          <a:p>
            <a:pPr>
              <a:lnSpc>
                <a:spcPct val="150000"/>
              </a:lnSpc>
              <a:buNone/>
            </a:pPr>
            <a:r>
              <a:rPr lang="en-US"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Brackets</a:t>
            </a:r>
          </a:p>
          <a:p>
            <a:pPr>
              <a:lnSpc>
                <a:spcPct val="150000"/>
              </a:lnSpc>
              <a:buNone/>
            </a:pPr>
            <a:r>
              <a:rPr lang="en-US"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Wiring harness</a:t>
            </a:r>
          </a:p>
          <a:p>
            <a:pPr>
              <a:lnSpc>
                <a:spcPct val="150000"/>
              </a:lnSpc>
              <a:buNone/>
            </a:pPr>
            <a:r>
              <a:rPr lang="en-US"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Connectors</a:t>
            </a:r>
            <a:endParaRPr lang="en-US"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Content Placeholder 3"/>
          <p:cNvSpPr>
            <a:spLocks noGrp="1"/>
          </p:cNvSpPr>
          <p:nvPr>
            <p:ph sz="half" idx="2"/>
          </p:nvPr>
        </p:nvSpPr>
        <p:spPr>
          <a:xfrm>
            <a:off x="4648200" y="1981200"/>
            <a:ext cx="3505200" cy="3657600"/>
          </a:xfrm>
        </p:spPr>
        <p:txBody>
          <a:bodyPr/>
          <a:lstStyle/>
          <a:p>
            <a:pPr>
              <a:buNone/>
            </a:pPr>
            <a:r>
              <a:rPr lang="en-US"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Grilles</a:t>
            </a:r>
          </a:p>
          <a:p>
            <a:pPr>
              <a:buNone/>
            </a:pPr>
            <a:r>
              <a:rPr lang="en-US"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Body panels</a:t>
            </a:r>
          </a:p>
          <a:p>
            <a:pPr>
              <a:buNone/>
            </a:pPr>
            <a:r>
              <a:rPr lang="en-US"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Spoilers</a:t>
            </a:r>
          </a:p>
          <a:p>
            <a:pPr>
              <a:buNone/>
            </a:pPr>
            <a:r>
              <a:rPr lang="en-US"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Consoles</a:t>
            </a:r>
          </a:p>
          <a:p>
            <a:pPr>
              <a:buNone/>
            </a:pPr>
            <a:r>
              <a:rPr lang="en-US"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High quality, low cost auto products</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lnSpc>
                <a:spcPct val="150000"/>
              </a:lnSpc>
              <a:buNone/>
            </a:pPr>
            <a:r>
              <a:rPr lang="en-US" sz="2400" dirty="0" smtClean="0">
                <a:solidFill>
                  <a:schemeClr val="bg1"/>
                </a:solidFill>
                <a:latin typeface="Times New Roman" pitchFamily="18" charset="0"/>
                <a:cs typeface="Times New Roman" pitchFamily="18" charset="0"/>
              </a:rPr>
              <a:t>       Continuous improvement process is an ongoing effort to improve products, services, or processes. These efforts can seek improvement over time or improvement all at once.</a:t>
            </a:r>
            <a:r>
              <a:rPr lang="en-US" sz="2400" baseline="30000" dirty="0" smtClean="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Delivery processes are constantly evaluated and improved in the satisfaction of their efficiency, effectiveness and flexibility.</a:t>
            </a:r>
          </a:p>
          <a:p>
            <a:endParaRPr lang="en-US" dirty="0">
              <a:solidFill>
                <a:srgbClr val="00B0F0"/>
              </a:solidFill>
            </a:endParaRPr>
          </a:p>
        </p:txBody>
      </p:sp>
      <p:sp>
        <p:nvSpPr>
          <p:cNvPr id="3" name="Title 2"/>
          <p:cNvSpPr>
            <a:spLocks noGrp="1"/>
          </p:cNvSpPr>
          <p:nvPr>
            <p:ph type="title"/>
          </p:nvPr>
        </p:nvSpPr>
        <p:spPr/>
        <p:txBody>
          <a:bodyPr>
            <a:normAutofit/>
          </a:bodyPr>
          <a:lstStyle/>
          <a:p>
            <a:pPr algn="ctr"/>
            <a:r>
              <a:rPr lang="en-US" sz="3600" b="1" dirty="0" smtClean="0">
                <a:solidFill>
                  <a:schemeClr val="bg1"/>
                </a:solidFill>
                <a:latin typeface="Times New Roman" pitchFamily="18" charset="0"/>
                <a:cs typeface="Times New Roman" pitchFamily="18" charset="0"/>
              </a:rPr>
              <a:t>Continuous Improvement</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62000" y="457200"/>
            <a:ext cx="7467600" cy="6019800"/>
          </a:xfrm>
        </p:spPr>
        <p:txBody>
          <a:bodyPr>
            <a:normAutofit fontScale="85000" lnSpcReduction="10000"/>
          </a:bodyPr>
          <a:lstStyle/>
          <a:p>
            <a:pPr>
              <a:buNone/>
            </a:pPr>
            <a:r>
              <a:rPr lang="en-US" sz="2800" dirty="0" smtClean="0">
                <a:solidFill>
                  <a:schemeClr val="bg1"/>
                </a:solidFill>
                <a:latin typeface="Times New Roman" pitchFamily="18" charset="0"/>
                <a:cs typeface="Times New Roman" pitchFamily="18" charset="0"/>
              </a:rPr>
              <a:t>        A Coordinate Measuring Machine is a device for measuring the physical geometrical characteristics of an object. Measurements are defined by a probe attached to the third moving axis of this machine. A (CMM) is also a device used in manufacturing and assembly processes to test a part or assembly against the design intent. By precisely recording the X, Y, and Z coordinates of the target, points are generated which can then be analyzed via regression algorithms for the construction of features</a:t>
            </a:r>
          </a:p>
          <a:p>
            <a:pPr>
              <a:buNone/>
            </a:pPr>
            <a:r>
              <a:rPr lang="en-US" sz="3100" dirty="0" smtClean="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They are often used for:</a:t>
            </a:r>
          </a:p>
          <a:p>
            <a:pPr lvl="0">
              <a:buNone/>
            </a:pPr>
            <a:r>
              <a:rPr lang="en-US" sz="2800" dirty="0" smtClean="0">
                <a:solidFill>
                  <a:schemeClr val="bg1"/>
                </a:solidFill>
                <a:latin typeface="Times New Roman" pitchFamily="18" charset="0"/>
                <a:cs typeface="Times New Roman" pitchFamily="18" charset="0"/>
              </a:rPr>
              <a:t>• Dimensional measurement</a:t>
            </a:r>
          </a:p>
          <a:p>
            <a:pPr lvl="0">
              <a:buNone/>
            </a:pPr>
            <a:r>
              <a:rPr lang="en-US" sz="2800" dirty="0" smtClean="0">
                <a:solidFill>
                  <a:schemeClr val="bg1"/>
                </a:solidFill>
                <a:latin typeface="Times New Roman" pitchFamily="18" charset="0"/>
                <a:cs typeface="Times New Roman" pitchFamily="18" charset="0"/>
              </a:rPr>
              <a:t>• Profile measurement</a:t>
            </a:r>
          </a:p>
          <a:p>
            <a:pPr lvl="0">
              <a:buNone/>
            </a:pPr>
            <a:r>
              <a:rPr lang="en-US" sz="2800" dirty="0" smtClean="0">
                <a:solidFill>
                  <a:schemeClr val="bg1"/>
                </a:solidFill>
                <a:latin typeface="Times New Roman" pitchFamily="18" charset="0"/>
                <a:cs typeface="Times New Roman" pitchFamily="18" charset="0"/>
              </a:rPr>
              <a:t>• Angularity or orientation measurement</a:t>
            </a:r>
          </a:p>
          <a:p>
            <a:pPr lvl="0">
              <a:buNone/>
            </a:pPr>
            <a:r>
              <a:rPr lang="en-US" sz="2800" dirty="0" smtClean="0">
                <a:solidFill>
                  <a:schemeClr val="bg1"/>
                </a:solidFill>
                <a:latin typeface="Times New Roman" pitchFamily="18" charset="0"/>
                <a:cs typeface="Times New Roman" pitchFamily="18" charset="0"/>
              </a:rPr>
              <a:t>• Depth mapping</a:t>
            </a:r>
          </a:p>
          <a:p>
            <a:pPr lvl="0">
              <a:buNone/>
            </a:pPr>
            <a:r>
              <a:rPr lang="en-US" sz="2800" dirty="0" smtClean="0">
                <a:solidFill>
                  <a:schemeClr val="bg1"/>
                </a:solidFill>
                <a:latin typeface="Times New Roman" pitchFamily="18" charset="0"/>
                <a:cs typeface="Times New Roman" pitchFamily="18" charset="0"/>
              </a:rPr>
              <a:t>• Digitizing or imaging</a:t>
            </a:r>
          </a:p>
          <a:p>
            <a:pPr lvl="0">
              <a:buNone/>
            </a:pPr>
            <a:r>
              <a:rPr lang="en-US" sz="2800" dirty="0" smtClean="0">
                <a:solidFill>
                  <a:schemeClr val="bg1"/>
                </a:solidFill>
                <a:latin typeface="Times New Roman" pitchFamily="18" charset="0"/>
                <a:cs typeface="Times New Roman" pitchFamily="18" charset="0"/>
              </a:rPr>
              <a:t>• Shaft measurement</a:t>
            </a:r>
          </a:p>
          <a:p>
            <a:endParaRPr lang="en-US"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554</TotalTime>
  <Words>922</Words>
  <Application>Microsoft Office PowerPoint</Application>
  <PresentationFormat>On-screen Show (4:3)</PresentationFormat>
  <Paragraphs>89</Paragraphs>
  <Slides>19</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Paper</vt:lpstr>
      <vt:lpstr>Document</vt:lpstr>
      <vt:lpstr>Worksheet</vt:lpstr>
      <vt:lpstr>Slide 1</vt:lpstr>
      <vt:lpstr>Slide 2</vt:lpstr>
      <vt:lpstr>Vision</vt:lpstr>
      <vt:lpstr>PURSUIT  OF  SUCCESS </vt:lpstr>
      <vt:lpstr>Quality Pledge</vt:lpstr>
      <vt:lpstr>Guardians measures of quality</vt:lpstr>
      <vt:lpstr>IN’S AND OUT’S</vt:lpstr>
      <vt:lpstr>Continuous Improvement</vt:lpstr>
      <vt:lpstr>Slide 9</vt:lpstr>
      <vt:lpstr>Coordinate Measuring Machine</vt:lpstr>
      <vt:lpstr>Slide 11</vt:lpstr>
      <vt:lpstr>                                     6.6.2-                                                                                                                                                                         Picture # 2- Proper unlocked position. </vt:lpstr>
      <vt:lpstr>                      6.6    Special Conditions  6.6.1-                                                                                                                       Picture # 1-Proper Lock Out Demonstration. </vt:lpstr>
      <vt:lpstr>Process/Inspection Flowchart  Non-conforming materials &amp; Reject Tickets   </vt:lpstr>
      <vt:lpstr>Slide 15</vt:lpstr>
      <vt:lpstr>Slide 16</vt:lpstr>
      <vt:lpstr>Slide 17</vt:lpstr>
      <vt:lpstr>Slide 18</vt:lpstr>
      <vt:lpstr>What course of action would you recommend to make them more competitive?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108</cp:revision>
  <dcterms:created xsi:type="dcterms:W3CDTF">2010-10-20T15:42:42Z</dcterms:created>
  <dcterms:modified xsi:type="dcterms:W3CDTF">2010-11-23T04:41:37Z</dcterms:modified>
</cp:coreProperties>
</file>